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32399288" cy="18000663"/>
  <p:notesSz cx="6858000" cy="9144000"/>
  <p:defaultTextStyle>
    <a:defPPr>
      <a:defRPr lang="en-US"/>
    </a:defPPr>
    <a:lvl1pPr marL="0" algn="l" defTabSz="2073388" rtl="0" eaLnBrk="1" latinLnBrk="0" hangingPunct="1">
      <a:defRPr sz="4082" kern="1200">
        <a:solidFill>
          <a:schemeClr val="tx1"/>
        </a:solidFill>
        <a:latin typeface="+mn-lt"/>
        <a:ea typeface="+mn-ea"/>
        <a:cs typeface="+mn-cs"/>
      </a:defRPr>
    </a:lvl1pPr>
    <a:lvl2pPr marL="1036693" algn="l" defTabSz="2073388" rtl="0" eaLnBrk="1" latinLnBrk="0" hangingPunct="1">
      <a:defRPr sz="4082" kern="1200">
        <a:solidFill>
          <a:schemeClr val="tx1"/>
        </a:solidFill>
        <a:latin typeface="+mn-lt"/>
        <a:ea typeface="+mn-ea"/>
        <a:cs typeface="+mn-cs"/>
      </a:defRPr>
    </a:lvl2pPr>
    <a:lvl3pPr marL="2073388" algn="l" defTabSz="2073388" rtl="0" eaLnBrk="1" latinLnBrk="0" hangingPunct="1">
      <a:defRPr sz="4082" kern="1200">
        <a:solidFill>
          <a:schemeClr val="tx1"/>
        </a:solidFill>
        <a:latin typeface="+mn-lt"/>
        <a:ea typeface="+mn-ea"/>
        <a:cs typeface="+mn-cs"/>
      </a:defRPr>
    </a:lvl3pPr>
    <a:lvl4pPr marL="3110080" algn="l" defTabSz="2073388" rtl="0" eaLnBrk="1" latinLnBrk="0" hangingPunct="1">
      <a:defRPr sz="4082" kern="1200">
        <a:solidFill>
          <a:schemeClr val="tx1"/>
        </a:solidFill>
        <a:latin typeface="+mn-lt"/>
        <a:ea typeface="+mn-ea"/>
        <a:cs typeface="+mn-cs"/>
      </a:defRPr>
    </a:lvl4pPr>
    <a:lvl5pPr marL="4146773" algn="l" defTabSz="2073388" rtl="0" eaLnBrk="1" latinLnBrk="0" hangingPunct="1">
      <a:defRPr sz="4082" kern="1200">
        <a:solidFill>
          <a:schemeClr val="tx1"/>
        </a:solidFill>
        <a:latin typeface="+mn-lt"/>
        <a:ea typeface="+mn-ea"/>
        <a:cs typeface="+mn-cs"/>
      </a:defRPr>
    </a:lvl5pPr>
    <a:lvl6pPr marL="5183468" algn="l" defTabSz="2073388" rtl="0" eaLnBrk="1" latinLnBrk="0" hangingPunct="1">
      <a:defRPr sz="4082" kern="1200">
        <a:solidFill>
          <a:schemeClr val="tx1"/>
        </a:solidFill>
        <a:latin typeface="+mn-lt"/>
        <a:ea typeface="+mn-ea"/>
        <a:cs typeface="+mn-cs"/>
      </a:defRPr>
    </a:lvl6pPr>
    <a:lvl7pPr marL="6220161" algn="l" defTabSz="2073388" rtl="0" eaLnBrk="1" latinLnBrk="0" hangingPunct="1">
      <a:defRPr sz="4082" kern="1200">
        <a:solidFill>
          <a:schemeClr val="tx1"/>
        </a:solidFill>
        <a:latin typeface="+mn-lt"/>
        <a:ea typeface="+mn-ea"/>
        <a:cs typeface="+mn-cs"/>
      </a:defRPr>
    </a:lvl7pPr>
    <a:lvl8pPr marL="7256855" algn="l" defTabSz="2073388" rtl="0" eaLnBrk="1" latinLnBrk="0" hangingPunct="1">
      <a:defRPr sz="4082" kern="1200">
        <a:solidFill>
          <a:schemeClr val="tx1"/>
        </a:solidFill>
        <a:latin typeface="+mn-lt"/>
        <a:ea typeface="+mn-ea"/>
        <a:cs typeface="+mn-cs"/>
      </a:defRPr>
    </a:lvl8pPr>
    <a:lvl9pPr marL="8293548" algn="l" defTabSz="2073388" rtl="0" eaLnBrk="1" latinLnBrk="0" hangingPunct="1">
      <a:defRPr sz="408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7DF0"/>
    <a:srgbClr val="CFD5EA"/>
    <a:srgbClr val="000000"/>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4" d="100"/>
          <a:sy n="44" d="100"/>
        </p:scale>
        <p:origin x="3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049911" y="2945943"/>
            <a:ext cx="24299466" cy="6266897"/>
          </a:xfrm>
        </p:spPr>
        <p:txBody>
          <a:bodyPr anchor="b"/>
          <a:lstStyle>
            <a:lvl1pPr algn="ctr">
              <a:defRPr sz="15749"/>
            </a:lvl1pPr>
          </a:lstStyle>
          <a:p>
            <a:r>
              <a:rPr lang="it-IT"/>
              <a:t>Fare clic per modificare lo stile del titolo</a:t>
            </a:r>
            <a:endParaRPr lang="en-US" dirty="0"/>
          </a:p>
        </p:txBody>
      </p:sp>
      <p:sp>
        <p:nvSpPr>
          <p:cNvPr id="3" name="Subtitle 2"/>
          <p:cNvSpPr>
            <a:spLocks noGrp="1"/>
          </p:cNvSpPr>
          <p:nvPr>
            <p:ph type="subTitle" idx="1"/>
          </p:nvPr>
        </p:nvSpPr>
        <p:spPr>
          <a:xfrm>
            <a:off x="4049911" y="9454516"/>
            <a:ext cx="24299466" cy="4345992"/>
          </a:xfrm>
        </p:spPr>
        <p:txBody>
          <a:bodyPr/>
          <a:lstStyle>
            <a:lvl1pPr marL="0" indent="0" algn="ctr">
              <a:buNone/>
              <a:defRPr sz="6300"/>
            </a:lvl1pPr>
            <a:lvl2pPr marL="1200059" indent="0" algn="ctr">
              <a:buNone/>
              <a:defRPr sz="5250"/>
            </a:lvl2pPr>
            <a:lvl3pPr marL="2400117" indent="0" algn="ctr">
              <a:buNone/>
              <a:defRPr sz="4725"/>
            </a:lvl3pPr>
            <a:lvl4pPr marL="3600176" indent="0" algn="ctr">
              <a:buNone/>
              <a:defRPr sz="4200"/>
            </a:lvl4pPr>
            <a:lvl5pPr marL="4800234" indent="0" algn="ctr">
              <a:buNone/>
              <a:defRPr sz="4200"/>
            </a:lvl5pPr>
            <a:lvl6pPr marL="6000293" indent="0" algn="ctr">
              <a:buNone/>
              <a:defRPr sz="4200"/>
            </a:lvl6pPr>
            <a:lvl7pPr marL="7200351" indent="0" algn="ctr">
              <a:buNone/>
              <a:defRPr sz="4200"/>
            </a:lvl7pPr>
            <a:lvl8pPr marL="8400410" indent="0" algn="ctr">
              <a:buNone/>
              <a:defRPr sz="4200"/>
            </a:lvl8pPr>
            <a:lvl9pPr marL="9600468" indent="0" algn="ctr">
              <a:buNone/>
              <a:defRPr sz="4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8182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103408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1" y="958369"/>
            <a:ext cx="6986096" cy="1525473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227451" y="958369"/>
            <a:ext cx="20553298" cy="1525473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688729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42040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210576" y="4487668"/>
            <a:ext cx="27944386" cy="7487774"/>
          </a:xfrm>
        </p:spPr>
        <p:txBody>
          <a:bodyPr anchor="b"/>
          <a:lstStyle>
            <a:lvl1pPr>
              <a:defRPr sz="15749"/>
            </a:lvl1pPr>
          </a:lstStyle>
          <a:p>
            <a:r>
              <a:rPr lang="it-IT"/>
              <a:t>Fare clic per modificare lo stile del titolo</a:t>
            </a:r>
            <a:endParaRPr lang="en-US" dirty="0"/>
          </a:p>
        </p:txBody>
      </p:sp>
      <p:sp>
        <p:nvSpPr>
          <p:cNvPr id="3" name="Text Placeholder 2"/>
          <p:cNvSpPr>
            <a:spLocks noGrp="1"/>
          </p:cNvSpPr>
          <p:nvPr>
            <p:ph type="body" idx="1"/>
          </p:nvPr>
        </p:nvSpPr>
        <p:spPr>
          <a:xfrm>
            <a:off x="2210576" y="12046280"/>
            <a:ext cx="27944386" cy="3937644"/>
          </a:xfrm>
        </p:spPr>
        <p:txBody>
          <a:bodyPr/>
          <a:lstStyle>
            <a:lvl1pPr marL="0" indent="0">
              <a:buNone/>
              <a:defRPr sz="6300">
                <a:solidFill>
                  <a:schemeClr val="tx1">
                    <a:tint val="75000"/>
                  </a:schemeClr>
                </a:solidFill>
              </a:defRPr>
            </a:lvl1pPr>
            <a:lvl2pPr marL="1200059" indent="0">
              <a:buNone/>
              <a:defRPr sz="5250">
                <a:solidFill>
                  <a:schemeClr val="tx1">
                    <a:tint val="75000"/>
                  </a:schemeClr>
                </a:solidFill>
              </a:defRPr>
            </a:lvl2pPr>
            <a:lvl3pPr marL="2400117" indent="0">
              <a:buNone/>
              <a:defRPr sz="4725">
                <a:solidFill>
                  <a:schemeClr val="tx1">
                    <a:tint val="75000"/>
                  </a:schemeClr>
                </a:solidFill>
              </a:defRPr>
            </a:lvl3pPr>
            <a:lvl4pPr marL="3600176" indent="0">
              <a:buNone/>
              <a:defRPr sz="4200">
                <a:solidFill>
                  <a:schemeClr val="tx1">
                    <a:tint val="75000"/>
                  </a:schemeClr>
                </a:solidFill>
              </a:defRPr>
            </a:lvl4pPr>
            <a:lvl5pPr marL="4800234" indent="0">
              <a:buNone/>
              <a:defRPr sz="4200">
                <a:solidFill>
                  <a:schemeClr val="tx1">
                    <a:tint val="75000"/>
                  </a:schemeClr>
                </a:solidFill>
              </a:defRPr>
            </a:lvl5pPr>
            <a:lvl6pPr marL="6000293" indent="0">
              <a:buNone/>
              <a:defRPr sz="4200">
                <a:solidFill>
                  <a:schemeClr val="tx1">
                    <a:tint val="75000"/>
                  </a:schemeClr>
                </a:solidFill>
              </a:defRPr>
            </a:lvl6pPr>
            <a:lvl7pPr marL="7200351" indent="0">
              <a:buNone/>
              <a:defRPr sz="4200">
                <a:solidFill>
                  <a:schemeClr val="tx1">
                    <a:tint val="75000"/>
                  </a:schemeClr>
                </a:solidFill>
              </a:defRPr>
            </a:lvl7pPr>
            <a:lvl8pPr marL="8400410" indent="0">
              <a:buNone/>
              <a:defRPr sz="4200">
                <a:solidFill>
                  <a:schemeClr val="tx1">
                    <a:tint val="75000"/>
                  </a:schemeClr>
                </a:solidFill>
              </a:defRPr>
            </a:lvl8pPr>
            <a:lvl9pPr marL="9600468" indent="0">
              <a:buNone/>
              <a:defRPr sz="42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0495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227451" y="4791843"/>
            <a:ext cx="13769697" cy="1142125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16402140" y="4791843"/>
            <a:ext cx="13769697" cy="1142125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3328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231671" y="958370"/>
            <a:ext cx="27944386" cy="3479296"/>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231672" y="4412664"/>
            <a:ext cx="13706416" cy="2162578"/>
          </a:xfrm>
        </p:spPr>
        <p:txBody>
          <a:bodyPr anchor="b"/>
          <a:lstStyle>
            <a:lvl1pPr marL="0" indent="0">
              <a:buNone/>
              <a:defRPr sz="6300" b="1"/>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it-IT"/>
              <a:t>Modifica gli stili del testo dello schema</a:t>
            </a:r>
          </a:p>
        </p:txBody>
      </p:sp>
      <p:sp>
        <p:nvSpPr>
          <p:cNvPr id="4" name="Content Placeholder 3"/>
          <p:cNvSpPr>
            <a:spLocks noGrp="1"/>
          </p:cNvSpPr>
          <p:nvPr>
            <p:ph sz="half" idx="2"/>
          </p:nvPr>
        </p:nvSpPr>
        <p:spPr>
          <a:xfrm>
            <a:off x="2231672" y="6575242"/>
            <a:ext cx="13706416" cy="967119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16402140" y="4412664"/>
            <a:ext cx="13773917" cy="2162578"/>
          </a:xfrm>
        </p:spPr>
        <p:txBody>
          <a:bodyPr anchor="b"/>
          <a:lstStyle>
            <a:lvl1pPr marL="0" indent="0">
              <a:buNone/>
              <a:defRPr sz="6300" b="1"/>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it-IT"/>
              <a:t>Modifica gli stili del testo dello schema</a:t>
            </a:r>
          </a:p>
        </p:txBody>
      </p:sp>
      <p:sp>
        <p:nvSpPr>
          <p:cNvPr id="6" name="Content Placeholder 5"/>
          <p:cNvSpPr>
            <a:spLocks noGrp="1"/>
          </p:cNvSpPr>
          <p:nvPr>
            <p:ph sz="quarter" idx="4"/>
          </p:nvPr>
        </p:nvSpPr>
        <p:spPr>
          <a:xfrm>
            <a:off x="16402140" y="6575242"/>
            <a:ext cx="13773917" cy="967119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8" name="Footer Placeholder 7"/>
          <p:cNvSpPr>
            <a:spLocks noGrp="1"/>
          </p:cNvSpPr>
          <p:nvPr>
            <p:ph type="ftr" sz="quarter" idx="11"/>
          </p:nvPr>
        </p:nvSpPr>
        <p:spPr/>
        <p:txBody>
          <a:bodyPr/>
          <a:lstStyle/>
          <a:p>
            <a:pPr defTabSz="914369"/>
            <a:endParaRPr lang="it-IT" dirty="0">
              <a:solidFill>
                <a:prstClr val="black">
                  <a:tint val="75000"/>
                </a:prstClr>
              </a:solidFill>
            </a:endParaRPr>
          </a:p>
        </p:txBody>
      </p:sp>
      <p:sp>
        <p:nvSpPr>
          <p:cNvPr id="9" name="Slide Number Placeholder 8"/>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278580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4" name="Footer Placeholder 3"/>
          <p:cNvSpPr>
            <a:spLocks noGrp="1"/>
          </p:cNvSpPr>
          <p:nvPr>
            <p:ph type="ftr" sz="quarter" idx="11"/>
          </p:nvPr>
        </p:nvSpPr>
        <p:spPr/>
        <p:txBody>
          <a:bodyPr/>
          <a:lstStyle/>
          <a:p>
            <a:pPr defTabSz="914369"/>
            <a:endParaRPr lang="it-IT"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174408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3" name="Footer Placeholder 2"/>
          <p:cNvSpPr>
            <a:spLocks noGrp="1"/>
          </p:cNvSpPr>
          <p:nvPr>
            <p:ph type="ftr" sz="quarter" idx="11"/>
          </p:nvPr>
        </p:nvSpPr>
        <p:spPr/>
        <p:txBody>
          <a:bodyPr/>
          <a:lstStyle/>
          <a:p>
            <a:pPr defTabSz="914369"/>
            <a:endParaRPr lang="it-IT" dirty="0">
              <a:solidFill>
                <a:prstClr val="black">
                  <a:tint val="75000"/>
                </a:prstClr>
              </a:solidFill>
            </a:endParaRPr>
          </a:p>
        </p:txBody>
      </p:sp>
      <p:sp>
        <p:nvSpPr>
          <p:cNvPr id="4" name="Slide Number Placeholder 3"/>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88627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231672" y="1200044"/>
            <a:ext cx="10449613" cy="4200155"/>
          </a:xfrm>
        </p:spPr>
        <p:txBody>
          <a:bodyPr anchor="b"/>
          <a:lstStyle>
            <a:lvl1pPr>
              <a:defRPr sz="8399"/>
            </a:lvl1pPr>
          </a:lstStyle>
          <a:p>
            <a:r>
              <a:rPr lang="it-IT"/>
              <a:t>Fare clic per modificare lo stile del titolo</a:t>
            </a:r>
            <a:endParaRPr lang="en-US" dirty="0"/>
          </a:p>
        </p:txBody>
      </p:sp>
      <p:sp>
        <p:nvSpPr>
          <p:cNvPr id="3" name="Content Placeholder 2"/>
          <p:cNvSpPr>
            <a:spLocks noGrp="1"/>
          </p:cNvSpPr>
          <p:nvPr>
            <p:ph idx="1"/>
          </p:nvPr>
        </p:nvSpPr>
        <p:spPr>
          <a:xfrm>
            <a:off x="13773917" y="2591763"/>
            <a:ext cx="16402140" cy="12792138"/>
          </a:xfrm>
        </p:spPr>
        <p:txBody>
          <a:bodyPr/>
          <a:lstStyle>
            <a:lvl1pPr>
              <a:defRPr sz="8399"/>
            </a:lvl1pPr>
            <a:lvl2pPr>
              <a:defRPr sz="7349"/>
            </a:lvl2pPr>
            <a:lvl3pPr>
              <a:defRPr sz="6300"/>
            </a:lvl3pPr>
            <a:lvl4pPr>
              <a:defRPr sz="5250"/>
            </a:lvl4pPr>
            <a:lvl5pPr>
              <a:defRPr sz="5250"/>
            </a:lvl5pPr>
            <a:lvl6pPr>
              <a:defRPr sz="5250"/>
            </a:lvl6pPr>
            <a:lvl7pPr>
              <a:defRPr sz="5250"/>
            </a:lvl7pPr>
            <a:lvl8pPr>
              <a:defRPr sz="5250"/>
            </a:lvl8pPr>
            <a:lvl9pPr>
              <a:defRPr sz="52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231672" y="5400199"/>
            <a:ext cx="10449613" cy="10004536"/>
          </a:xfrm>
        </p:spPr>
        <p:txBody>
          <a:bodyPr/>
          <a:lstStyle>
            <a:lvl1pPr marL="0" indent="0">
              <a:buNone/>
              <a:defRPr sz="4200"/>
            </a:lvl1pPr>
            <a:lvl2pPr marL="1200059" indent="0">
              <a:buNone/>
              <a:defRPr sz="3675"/>
            </a:lvl2pPr>
            <a:lvl3pPr marL="2400117" indent="0">
              <a:buNone/>
              <a:defRPr sz="3150"/>
            </a:lvl3pPr>
            <a:lvl4pPr marL="3600176" indent="0">
              <a:buNone/>
              <a:defRPr sz="2625"/>
            </a:lvl4pPr>
            <a:lvl5pPr marL="4800234" indent="0">
              <a:buNone/>
              <a:defRPr sz="2625"/>
            </a:lvl5pPr>
            <a:lvl6pPr marL="6000293" indent="0">
              <a:buNone/>
              <a:defRPr sz="2625"/>
            </a:lvl6pPr>
            <a:lvl7pPr marL="7200351" indent="0">
              <a:buNone/>
              <a:defRPr sz="2625"/>
            </a:lvl7pPr>
            <a:lvl8pPr marL="8400410" indent="0">
              <a:buNone/>
              <a:defRPr sz="2625"/>
            </a:lvl8pPr>
            <a:lvl9pPr marL="9600468" indent="0">
              <a:buNone/>
              <a:defRPr sz="2625"/>
            </a:lvl9pPr>
          </a:lstStyle>
          <a:p>
            <a:pPr lvl="0"/>
            <a:r>
              <a:rPr lang="it-IT"/>
              <a:t>Modifica gli stili del testo dello schema</a:t>
            </a:r>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62923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231672" y="1200044"/>
            <a:ext cx="10449613" cy="4200155"/>
          </a:xfrm>
        </p:spPr>
        <p:txBody>
          <a:bodyPr anchor="b"/>
          <a:lstStyle>
            <a:lvl1pPr>
              <a:defRPr sz="8399"/>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3773917" y="2591763"/>
            <a:ext cx="16402140" cy="12792138"/>
          </a:xfrm>
        </p:spPr>
        <p:txBody>
          <a:bodyPr anchor="t"/>
          <a:lstStyle>
            <a:lvl1pPr marL="0" indent="0">
              <a:buNone/>
              <a:defRPr sz="8399"/>
            </a:lvl1pPr>
            <a:lvl2pPr marL="1200059" indent="0">
              <a:buNone/>
              <a:defRPr sz="7349"/>
            </a:lvl2pPr>
            <a:lvl3pPr marL="2400117" indent="0">
              <a:buNone/>
              <a:defRPr sz="6300"/>
            </a:lvl3pPr>
            <a:lvl4pPr marL="3600176" indent="0">
              <a:buNone/>
              <a:defRPr sz="5250"/>
            </a:lvl4pPr>
            <a:lvl5pPr marL="4800234" indent="0">
              <a:buNone/>
              <a:defRPr sz="5250"/>
            </a:lvl5pPr>
            <a:lvl6pPr marL="6000293" indent="0">
              <a:buNone/>
              <a:defRPr sz="5250"/>
            </a:lvl6pPr>
            <a:lvl7pPr marL="7200351" indent="0">
              <a:buNone/>
              <a:defRPr sz="5250"/>
            </a:lvl7pPr>
            <a:lvl8pPr marL="8400410" indent="0">
              <a:buNone/>
              <a:defRPr sz="5250"/>
            </a:lvl8pPr>
            <a:lvl9pPr marL="9600468" indent="0">
              <a:buNone/>
              <a:defRPr sz="5250"/>
            </a:lvl9pPr>
          </a:lstStyle>
          <a:p>
            <a:r>
              <a:rPr lang="it-IT"/>
              <a:t>Fare clic sull'icona per inserire un'immagine</a:t>
            </a:r>
            <a:endParaRPr lang="en-US" dirty="0"/>
          </a:p>
        </p:txBody>
      </p:sp>
      <p:sp>
        <p:nvSpPr>
          <p:cNvPr id="4" name="Text Placeholder 3"/>
          <p:cNvSpPr>
            <a:spLocks noGrp="1"/>
          </p:cNvSpPr>
          <p:nvPr>
            <p:ph type="body" sz="half" idx="2"/>
          </p:nvPr>
        </p:nvSpPr>
        <p:spPr>
          <a:xfrm>
            <a:off x="2231672" y="5400199"/>
            <a:ext cx="10449613" cy="10004536"/>
          </a:xfrm>
        </p:spPr>
        <p:txBody>
          <a:bodyPr/>
          <a:lstStyle>
            <a:lvl1pPr marL="0" indent="0">
              <a:buNone/>
              <a:defRPr sz="4200"/>
            </a:lvl1pPr>
            <a:lvl2pPr marL="1200059" indent="0">
              <a:buNone/>
              <a:defRPr sz="3675"/>
            </a:lvl2pPr>
            <a:lvl3pPr marL="2400117" indent="0">
              <a:buNone/>
              <a:defRPr sz="3150"/>
            </a:lvl3pPr>
            <a:lvl4pPr marL="3600176" indent="0">
              <a:buNone/>
              <a:defRPr sz="2625"/>
            </a:lvl4pPr>
            <a:lvl5pPr marL="4800234" indent="0">
              <a:buNone/>
              <a:defRPr sz="2625"/>
            </a:lvl5pPr>
            <a:lvl6pPr marL="6000293" indent="0">
              <a:buNone/>
              <a:defRPr sz="2625"/>
            </a:lvl6pPr>
            <a:lvl7pPr marL="7200351" indent="0">
              <a:buNone/>
              <a:defRPr sz="2625"/>
            </a:lvl7pPr>
            <a:lvl8pPr marL="8400410" indent="0">
              <a:buNone/>
              <a:defRPr sz="2625"/>
            </a:lvl8pPr>
            <a:lvl9pPr marL="9600468" indent="0">
              <a:buNone/>
              <a:defRPr sz="2625"/>
            </a:lvl9pPr>
          </a:lstStyle>
          <a:p>
            <a:pPr lvl="0"/>
            <a:r>
              <a:rPr lang="it-IT"/>
              <a:t>Modifica gli stili del testo dello schema</a:t>
            </a:r>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0709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958370"/>
            <a:ext cx="27944386" cy="3479296"/>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227451" y="4791843"/>
            <a:ext cx="27944386" cy="11421255"/>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227451" y="16683949"/>
            <a:ext cx="7289840" cy="958369"/>
          </a:xfrm>
          <a:prstGeom prst="rect">
            <a:avLst/>
          </a:prstGeom>
        </p:spPr>
        <p:txBody>
          <a:bodyPr vert="horz" lIns="91440" tIns="45720" rIns="91440" bIns="45720" rtlCol="0" anchor="ctr"/>
          <a:lstStyle>
            <a:lvl1pPr algn="l">
              <a:defRPr sz="3150">
                <a:solidFill>
                  <a:schemeClr val="tx1">
                    <a:tint val="75000"/>
                  </a:schemeClr>
                </a:solidFill>
              </a:defRPr>
            </a:lvl1pPr>
          </a:lstStyle>
          <a:p>
            <a:pPr defTabSz="914369"/>
            <a:fld id="{63B9BABC-020C-4A9A-8C14-555F32B5C0D6}" type="datetimeFigureOut">
              <a:rPr lang="it-IT" smtClean="0">
                <a:solidFill>
                  <a:prstClr val="black">
                    <a:tint val="75000"/>
                  </a:prstClr>
                </a:solidFill>
              </a:rPr>
              <a:pPr defTabSz="914369"/>
              <a:t>28/10/2022</a:t>
            </a:fld>
            <a:endParaRPr lang="it-IT" dirty="0">
              <a:solidFill>
                <a:prstClr val="black">
                  <a:tint val="75000"/>
                </a:prstClr>
              </a:solidFill>
            </a:endParaRPr>
          </a:p>
        </p:txBody>
      </p:sp>
      <p:sp>
        <p:nvSpPr>
          <p:cNvPr id="5" name="Footer Placeholder 4"/>
          <p:cNvSpPr>
            <a:spLocks noGrp="1"/>
          </p:cNvSpPr>
          <p:nvPr>
            <p:ph type="ftr" sz="quarter" idx="3"/>
          </p:nvPr>
        </p:nvSpPr>
        <p:spPr>
          <a:xfrm>
            <a:off x="10732264" y="16683949"/>
            <a:ext cx="10934760" cy="958369"/>
          </a:xfrm>
          <a:prstGeom prst="rect">
            <a:avLst/>
          </a:prstGeom>
        </p:spPr>
        <p:txBody>
          <a:bodyPr vert="horz" lIns="91440" tIns="45720" rIns="91440" bIns="45720" rtlCol="0" anchor="ctr"/>
          <a:lstStyle>
            <a:lvl1pPr algn="ctr">
              <a:defRPr sz="3150">
                <a:solidFill>
                  <a:schemeClr val="tx1">
                    <a:tint val="75000"/>
                  </a:schemeClr>
                </a:solidFill>
              </a:defRPr>
            </a:lvl1pPr>
          </a:lstStyle>
          <a:p>
            <a:pPr defTabSz="914369"/>
            <a:endParaRPr lang="it-IT" dirty="0">
              <a:solidFill>
                <a:prstClr val="black">
                  <a:tint val="75000"/>
                </a:prstClr>
              </a:solidFill>
            </a:endParaRPr>
          </a:p>
        </p:txBody>
      </p:sp>
      <p:sp>
        <p:nvSpPr>
          <p:cNvPr id="6" name="Slide Number Placeholder 5"/>
          <p:cNvSpPr>
            <a:spLocks noGrp="1"/>
          </p:cNvSpPr>
          <p:nvPr>
            <p:ph type="sldNum" sz="quarter" idx="4"/>
          </p:nvPr>
        </p:nvSpPr>
        <p:spPr>
          <a:xfrm>
            <a:off x="22881997" y="16683949"/>
            <a:ext cx="7289840" cy="958369"/>
          </a:xfrm>
          <a:prstGeom prst="rect">
            <a:avLst/>
          </a:prstGeom>
        </p:spPr>
        <p:txBody>
          <a:bodyPr vert="horz" lIns="91440" tIns="45720" rIns="91440" bIns="45720" rtlCol="0" anchor="ctr"/>
          <a:lstStyle>
            <a:lvl1pPr algn="r">
              <a:defRPr sz="3150">
                <a:solidFill>
                  <a:schemeClr val="tx1">
                    <a:tint val="75000"/>
                  </a:schemeClr>
                </a:solidFill>
              </a:defRPr>
            </a:lvl1p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42617516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400117" rtl="0" eaLnBrk="1" latinLnBrk="0" hangingPunct="1">
        <a:lnSpc>
          <a:spcPct val="90000"/>
        </a:lnSpc>
        <a:spcBef>
          <a:spcPct val="0"/>
        </a:spcBef>
        <a:buNone/>
        <a:defRPr sz="11549" kern="1200">
          <a:solidFill>
            <a:schemeClr val="tx1"/>
          </a:solidFill>
          <a:latin typeface="+mj-lt"/>
          <a:ea typeface="+mj-ea"/>
          <a:cs typeface="+mj-cs"/>
        </a:defRPr>
      </a:lvl1pPr>
    </p:titleStyle>
    <p:bodyStyle>
      <a:lvl1pPr marL="600029" indent="-600029" algn="l" defTabSz="2400117" rtl="0" eaLnBrk="1" latinLnBrk="0" hangingPunct="1">
        <a:lnSpc>
          <a:spcPct val="90000"/>
        </a:lnSpc>
        <a:spcBef>
          <a:spcPts val="2625"/>
        </a:spcBef>
        <a:buFont typeface="Arial" panose="020B0604020202020204" pitchFamily="34" charset="0"/>
        <a:buChar char="•"/>
        <a:defRPr sz="7349" kern="1200">
          <a:solidFill>
            <a:schemeClr val="tx1"/>
          </a:solidFill>
          <a:latin typeface="+mn-lt"/>
          <a:ea typeface="+mn-ea"/>
          <a:cs typeface="+mn-cs"/>
        </a:defRPr>
      </a:lvl1pPr>
      <a:lvl2pPr marL="1800088" indent="-600029" algn="l" defTabSz="2400117" rtl="0" eaLnBrk="1" latinLnBrk="0" hangingPunct="1">
        <a:lnSpc>
          <a:spcPct val="90000"/>
        </a:lnSpc>
        <a:spcBef>
          <a:spcPts val="1312"/>
        </a:spcBef>
        <a:buFont typeface="Arial" panose="020B0604020202020204" pitchFamily="34" charset="0"/>
        <a:buChar char="•"/>
        <a:defRPr sz="6300" kern="1200">
          <a:solidFill>
            <a:schemeClr val="tx1"/>
          </a:solidFill>
          <a:latin typeface="+mn-lt"/>
          <a:ea typeface="+mn-ea"/>
          <a:cs typeface="+mn-cs"/>
        </a:defRPr>
      </a:lvl2pPr>
      <a:lvl3pPr marL="3000146" indent="-600029" algn="l" defTabSz="2400117" rtl="0" eaLnBrk="1" latinLnBrk="0" hangingPunct="1">
        <a:lnSpc>
          <a:spcPct val="90000"/>
        </a:lnSpc>
        <a:spcBef>
          <a:spcPts val="1312"/>
        </a:spcBef>
        <a:buFont typeface="Arial" panose="020B0604020202020204" pitchFamily="34" charset="0"/>
        <a:buChar char="•"/>
        <a:defRPr sz="5250" kern="1200">
          <a:solidFill>
            <a:schemeClr val="tx1"/>
          </a:solidFill>
          <a:latin typeface="+mn-lt"/>
          <a:ea typeface="+mn-ea"/>
          <a:cs typeface="+mn-cs"/>
        </a:defRPr>
      </a:lvl3pPr>
      <a:lvl4pPr marL="4200205"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4pPr>
      <a:lvl5pPr marL="5400264"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5pPr>
      <a:lvl6pPr marL="6600322"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6pPr>
      <a:lvl7pPr marL="7800381"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7pPr>
      <a:lvl8pPr marL="9000439"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8pPr>
      <a:lvl9pPr marL="10200498"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9pPr>
    </p:bodyStyle>
    <p:otherStyle>
      <a:defPPr>
        <a:defRPr lang="en-US"/>
      </a:defPPr>
      <a:lvl1pPr marL="0" algn="l" defTabSz="2400117" rtl="0" eaLnBrk="1" latinLnBrk="0" hangingPunct="1">
        <a:defRPr sz="4725" kern="1200">
          <a:solidFill>
            <a:schemeClr val="tx1"/>
          </a:solidFill>
          <a:latin typeface="+mn-lt"/>
          <a:ea typeface="+mn-ea"/>
          <a:cs typeface="+mn-cs"/>
        </a:defRPr>
      </a:lvl1pPr>
      <a:lvl2pPr marL="1200059" algn="l" defTabSz="2400117" rtl="0" eaLnBrk="1" latinLnBrk="0" hangingPunct="1">
        <a:defRPr sz="4725" kern="1200">
          <a:solidFill>
            <a:schemeClr val="tx1"/>
          </a:solidFill>
          <a:latin typeface="+mn-lt"/>
          <a:ea typeface="+mn-ea"/>
          <a:cs typeface="+mn-cs"/>
        </a:defRPr>
      </a:lvl2pPr>
      <a:lvl3pPr marL="2400117" algn="l" defTabSz="2400117" rtl="0" eaLnBrk="1" latinLnBrk="0" hangingPunct="1">
        <a:defRPr sz="4725" kern="1200">
          <a:solidFill>
            <a:schemeClr val="tx1"/>
          </a:solidFill>
          <a:latin typeface="+mn-lt"/>
          <a:ea typeface="+mn-ea"/>
          <a:cs typeface="+mn-cs"/>
        </a:defRPr>
      </a:lvl3pPr>
      <a:lvl4pPr marL="3600176" algn="l" defTabSz="2400117" rtl="0" eaLnBrk="1" latinLnBrk="0" hangingPunct="1">
        <a:defRPr sz="4725" kern="1200">
          <a:solidFill>
            <a:schemeClr val="tx1"/>
          </a:solidFill>
          <a:latin typeface="+mn-lt"/>
          <a:ea typeface="+mn-ea"/>
          <a:cs typeface="+mn-cs"/>
        </a:defRPr>
      </a:lvl4pPr>
      <a:lvl5pPr marL="4800234" algn="l" defTabSz="2400117" rtl="0" eaLnBrk="1" latinLnBrk="0" hangingPunct="1">
        <a:defRPr sz="4725" kern="1200">
          <a:solidFill>
            <a:schemeClr val="tx1"/>
          </a:solidFill>
          <a:latin typeface="+mn-lt"/>
          <a:ea typeface="+mn-ea"/>
          <a:cs typeface="+mn-cs"/>
        </a:defRPr>
      </a:lvl5pPr>
      <a:lvl6pPr marL="6000293" algn="l" defTabSz="2400117" rtl="0" eaLnBrk="1" latinLnBrk="0" hangingPunct="1">
        <a:defRPr sz="4725" kern="1200">
          <a:solidFill>
            <a:schemeClr val="tx1"/>
          </a:solidFill>
          <a:latin typeface="+mn-lt"/>
          <a:ea typeface="+mn-ea"/>
          <a:cs typeface="+mn-cs"/>
        </a:defRPr>
      </a:lvl6pPr>
      <a:lvl7pPr marL="7200351" algn="l" defTabSz="2400117" rtl="0" eaLnBrk="1" latinLnBrk="0" hangingPunct="1">
        <a:defRPr sz="4725" kern="1200">
          <a:solidFill>
            <a:schemeClr val="tx1"/>
          </a:solidFill>
          <a:latin typeface="+mn-lt"/>
          <a:ea typeface="+mn-ea"/>
          <a:cs typeface="+mn-cs"/>
        </a:defRPr>
      </a:lvl7pPr>
      <a:lvl8pPr marL="8400410" algn="l" defTabSz="2400117" rtl="0" eaLnBrk="1" latinLnBrk="0" hangingPunct="1">
        <a:defRPr sz="4725" kern="1200">
          <a:solidFill>
            <a:schemeClr val="tx1"/>
          </a:solidFill>
          <a:latin typeface="+mn-lt"/>
          <a:ea typeface="+mn-ea"/>
          <a:cs typeface="+mn-cs"/>
        </a:defRPr>
      </a:lvl8pPr>
      <a:lvl9pPr marL="9600468" algn="l" defTabSz="2400117" rtl="0" eaLnBrk="1" latinLnBrk="0" hangingPunct="1">
        <a:defRPr sz="47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ti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3BC1B86-5DB7-E4DB-674A-FA86E01B7F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1480375" y="5594120"/>
            <a:ext cx="838058" cy="792480"/>
          </a:xfrm>
          <a:prstGeom prst="rect">
            <a:avLst/>
          </a:prstGeom>
        </p:spPr>
      </p:pic>
      <p:pic>
        <p:nvPicPr>
          <p:cNvPr id="8" name="Imagen 32">
            <a:extLst>
              <a:ext uri="{FF2B5EF4-FFF2-40B4-BE49-F238E27FC236}">
                <a16:creationId xmlns:a16="http://schemas.microsoft.com/office/drawing/2014/main" id="{B146CD80-63AF-1A5F-F4D9-D12D4230A7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3644" y="5589313"/>
            <a:ext cx="1025240" cy="499421"/>
          </a:xfrm>
          <a:prstGeom prst="rect">
            <a:avLst/>
          </a:prstGeom>
        </p:spPr>
      </p:pic>
      <p:pic>
        <p:nvPicPr>
          <p:cNvPr id="4" name="Picture 3" descr="Graphical user interface, text, application&#10;&#10;Description automatically generated with medium confidence">
            <a:extLst>
              <a:ext uri="{FF2B5EF4-FFF2-40B4-BE49-F238E27FC236}">
                <a16:creationId xmlns:a16="http://schemas.microsoft.com/office/drawing/2014/main" id="{7FF0B127-BE90-B50D-A173-1C34EF333E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970671" y="11980840"/>
            <a:ext cx="1249374" cy="357174"/>
          </a:xfrm>
          <a:prstGeom prst="rect">
            <a:avLst/>
          </a:prstGeom>
        </p:spPr>
      </p:pic>
      <p:sp>
        <p:nvSpPr>
          <p:cNvPr id="6" name="TextBox 5">
            <a:extLst>
              <a:ext uri="{FF2B5EF4-FFF2-40B4-BE49-F238E27FC236}">
                <a16:creationId xmlns:a16="http://schemas.microsoft.com/office/drawing/2014/main" id="{B2AD7385-8B9B-2842-38AD-B7DB2CC22B23}"/>
              </a:ext>
            </a:extLst>
          </p:cNvPr>
          <p:cNvSpPr txBox="1"/>
          <p:nvPr/>
        </p:nvSpPr>
        <p:spPr>
          <a:xfrm>
            <a:off x="10225724" y="12122570"/>
            <a:ext cx="11592419" cy="215444"/>
          </a:xfrm>
          <a:prstGeom prst="rect">
            <a:avLst/>
          </a:prstGeom>
          <a:noFill/>
        </p:spPr>
        <p:txBody>
          <a:bodyPr wrap="square" rtlCol="0">
            <a:spAutoFit/>
          </a:bodyPr>
          <a:lstStyle/>
          <a:p>
            <a:pPr defTabSz="914369"/>
            <a:r>
              <a:rPr lang="it-IT" sz="800" dirty="0">
                <a:solidFill>
                  <a:prstClr val="black"/>
                </a:solidFill>
                <a:latin typeface="Calibri" panose="020F0502020204030204"/>
              </a:rPr>
              <a:t>This project has been funded with support from the European Commission. This publication reflects the views only of the author, and the Commission cannot be held responsible for any use which may be made of the information contained therein.</a:t>
            </a:r>
            <a:endParaRPr lang="en-GB" sz="800" dirty="0">
              <a:solidFill>
                <a:prstClr val="black"/>
              </a:solidFill>
              <a:latin typeface="Calibri" panose="020F0502020204030204"/>
            </a:endParaRPr>
          </a:p>
        </p:txBody>
      </p:sp>
      <p:sp>
        <p:nvSpPr>
          <p:cNvPr id="13" name="CasellaDiTesto 12">
            <a:extLst>
              <a:ext uri="{FF2B5EF4-FFF2-40B4-BE49-F238E27FC236}">
                <a16:creationId xmlns:a16="http://schemas.microsoft.com/office/drawing/2014/main" id="{2FED544A-9E51-334D-B511-DC51A7CCCCF8}"/>
              </a:ext>
            </a:extLst>
          </p:cNvPr>
          <p:cNvSpPr txBox="1"/>
          <p:nvPr/>
        </p:nvSpPr>
        <p:spPr>
          <a:xfrm>
            <a:off x="10225721" y="6088734"/>
            <a:ext cx="11190514" cy="430887"/>
          </a:xfrm>
          <a:prstGeom prst="rect">
            <a:avLst/>
          </a:prstGeom>
          <a:noFill/>
        </p:spPr>
        <p:txBody>
          <a:bodyPr wrap="square">
            <a:spAutoFit/>
          </a:bodyPr>
          <a:lstStyle/>
          <a:p>
            <a:pPr defTabSz="914369"/>
            <a:r>
              <a:rPr lang="en-US" sz="2200" b="1" dirty="0">
                <a:solidFill>
                  <a:srgbClr val="4D94B7"/>
                </a:solidFill>
                <a:latin typeface="Calibri" panose="020F0502020204030204"/>
                <a:ea typeface="Microsoft Sans Serif" panose="020B0604020202020204" pitchFamily="34" charset="0"/>
                <a:cs typeface="Microsoft Sans Serif" panose="020B0604020202020204" pitchFamily="34" charset="0"/>
              </a:rPr>
              <a:t>Critical areas of intervention per country</a:t>
            </a:r>
          </a:p>
        </p:txBody>
      </p:sp>
      <p:graphicFrame>
        <p:nvGraphicFramePr>
          <p:cNvPr id="2" name="Tabella 1"/>
          <p:cNvGraphicFramePr>
            <a:graphicFrameLocks noGrp="1"/>
          </p:cNvGraphicFramePr>
          <p:nvPr>
            <p:extLst>
              <p:ext uri="{D42A27DB-BD31-4B8C-83A1-F6EECF244321}">
                <p14:modId xmlns:p14="http://schemas.microsoft.com/office/powerpoint/2010/main" val="1409807673"/>
              </p:ext>
            </p:extLst>
          </p:nvPr>
        </p:nvGraphicFramePr>
        <p:xfrm>
          <a:off x="558508" y="810514"/>
          <a:ext cx="30931322" cy="17190149"/>
        </p:xfrm>
        <a:graphic>
          <a:graphicData uri="http://schemas.openxmlformats.org/drawingml/2006/table">
            <a:tbl>
              <a:tblPr firstRow="1" firstCol="1" bandRow="1">
                <a:tableStyleId>{7DF18680-E054-41AD-8BC1-D1AEF772440D}</a:tableStyleId>
              </a:tblPr>
              <a:tblGrid>
                <a:gridCol w="1998265">
                  <a:extLst>
                    <a:ext uri="{9D8B030D-6E8A-4147-A177-3AD203B41FA5}">
                      <a16:colId xmlns:a16="http://schemas.microsoft.com/office/drawing/2014/main" val="2090248030"/>
                    </a:ext>
                  </a:extLst>
                </a:gridCol>
                <a:gridCol w="5782963">
                  <a:extLst>
                    <a:ext uri="{9D8B030D-6E8A-4147-A177-3AD203B41FA5}">
                      <a16:colId xmlns:a16="http://schemas.microsoft.com/office/drawing/2014/main" val="3432250119"/>
                    </a:ext>
                  </a:extLst>
                </a:gridCol>
                <a:gridCol w="5782962">
                  <a:extLst>
                    <a:ext uri="{9D8B030D-6E8A-4147-A177-3AD203B41FA5}">
                      <a16:colId xmlns:a16="http://schemas.microsoft.com/office/drawing/2014/main" val="2801881538"/>
                    </a:ext>
                  </a:extLst>
                </a:gridCol>
                <a:gridCol w="5733535">
                  <a:extLst>
                    <a:ext uri="{9D8B030D-6E8A-4147-A177-3AD203B41FA5}">
                      <a16:colId xmlns:a16="http://schemas.microsoft.com/office/drawing/2014/main" val="107856999"/>
                    </a:ext>
                  </a:extLst>
                </a:gridCol>
                <a:gridCol w="5758248">
                  <a:extLst>
                    <a:ext uri="{9D8B030D-6E8A-4147-A177-3AD203B41FA5}">
                      <a16:colId xmlns:a16="http://schemas.microsoft.com/office/drawing/2014/main" val="2449048715"/>
                    </a:ext>
                  </a:extLst>
                </a:gridCol>
                <a:gridCol w="5875349">
                  <a:extLst>
                    <a:ext uri="{9D8B030D-6E8A-4147-A177-3AD203B41FA5}">
                      <a16:colId xmlns:a16="http://schemas.microsoft.com/office/drawing/2014/main" val="1669371112"/>
                    </a:ext>
                  </a:extLst>
                </a:gridCol>
              </a:tblGrid>
              <a:tr h="771209">
                <a:tc>
                  <a:txBody>
                    <a:bodyPr/>
                    <a:lstStyle/>
                    <a:p>
                      <a:pPr algn="just">
                        <a:lnSpc>
                          <a:spcPct val="107000"/>
                        </a:lnSpc>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endParaRPr>
                    </a:p>
                  </a:txBody>
                  <a:tcPr marL="68580" marR="68580" marT="0" marB="0">
                    <a:noFill/>
                  </a:tcPr>
                </a:tc>
                <a:tc>
                  <a:txBody>
                    <a:bodyPr/>
                    <a:lstStyle/>
                    <a:p>
                      <a:pPr algn="l">
                        <a:lnSpc>
                          <a:spcPct val="107000"/>
                        </a:lnSpc>
                        <a:spcAft>
                          <a:spcPts val="0"/>
                        </a:spcAft>
                      </a:pPr>
                      <a:r>
                        <a:rPr lang="de-DE" sz="2500" dirty="0">
                          <a:effectLst/>
                          <a:latin typeface="Calibri" panose="020F0502020204030204" pitchFamily="34" charset="0"/>
                          <a:ea typeface="Calibri" panose="020F0502020204030204" pitchFamily="34" charset="0"/>
                        </a:rPr>
                        <a:t>Kontinuität des Geschäfts und generationenübergreifendes Management
</a:t>
                      </a:r>
                      <a:endParaRPr lang="en-GB" sz="2500" dirty="0">
                        <a:effectLst/>
                        <a:latin typeface="Calibri" panose="020F0502020204030204" pitchFamily="34" charset="0"/>
                        <a:ea typeface="Calibri" panose="020F0502020204030204" pitchFamily="34" charset="0"/>
                      </a:endParaRPr>
                    </a:p>
                  </a:txBody>
                  <a:tcPr marL="68580" marR="68580" marT="0" marB="0" anchor="ctr">
                    <a:solidFill>
                      <a:srgbClr val="517DF0"/>
                    </a:solidFill>
                  </a:tcPr>
                </a:tc>
                <a:tc>
                  <a:txBody>
                    <a:bodyPr/>
                    <a:lstStyle/>
                    <a:p>
                      <a:pPr algn="l">
                        <a:lnSpc>
                          <a:spcPct val="107000"/>
                        </a:lnSpc>
                        <a:spcAft>
                          <a:spcPts val="0"/>
                        </a:spcAft>
                      </a:pPr>
                      <a:r>
                        <a:rPr lang="de-DE" sz="2500" dirty="0">
                          <a:effectLst/>
                          <a:latin typeface="Calibri" panose="020F0502020204030204" pitchFamily="34" charset="0"/>
                          <a:ea typeface="Calibri" panose="020F0502020204030204" pitchFamily="34" charset="0"/>
                        </a:rPr>
                        <a:t>Bessere Anerkennung des FU-Ökosystems als eigenständige Dimension
</a:t>
                      </a:r>
                      <a:endParaRPr lang="en-GB" sz="2500" dirty="0">
                        <a:effectLst/>
                        <a:latin typeface="Calibri" panose="020F0502020204030204" pitchFamily="34" charset="0"/>
                        <a:ea typeface="Calibri" panose="020F0502020204030204" pitchFamily="34" charset="0"/>
                      </a:endParaRPr>
                    </a:p>
                  </a:txBody>
                  <a:tcPr marL="68580" marR="68580" marT="0" marB="0" anchor="ctr">
                    <a:solidFill>
                      <a:srgbClr val="517DF0"/>
                    </a:solidFill>
                  </a:tcPr>
                </a:tc>
                <a:tc>
                  <a:txBody>
                    <a:bodyPr/>
                    <a:lstStyle/>
                    <a:p>
                      <a:r>
                        <a:rPr lang="de-DE" sz="2500" dirty="0">
                          <a:effectLst/>
                          <a:latin typeface="Calibri" panose="020F0502020204030204" pitchFamily="34" charset="0"/>
                          <a:ea typeface="Calibri" panose="020F0502020204030204" pitchFamily="34" charset="0"/>
                        </a:rPr>
                        <a:t>Flexibilität in </a:t>
                      </a:r>
                      <a:r>
                        <a:rPr lang="de-DE" sz="2500" dirty="0" err="1">
                          <a:effectLst/>
                          <a:latin typeface="Calibri" panose="020F0502020204030204" pitchFamily="34" charset="0"/>
                          <a:ea typeface="Calibri" panose="020F0502020204030204" pitchFamily="34" charset="0"/>
                        </a:rPr>
                        <a:t>Governance</a:t>
                      </a:r>
                      <a:r>
                        <a:rPr lang="de-DE" sz="2500" dirty="0">
                          <a:effectLst/>
                          <a:latin typeface="Calibri" panose="020F0502020204030204" pitchFamily="34" charset="0"/>
                          <a:ea typeface="Calibri" panose="020F0502020204030204" pitchFamily="34" charset="0"/>
                        </a:rPr>
                        <a:t> und Management
</a:t>
                      </a:r>
                      <a:endParaRPr lang="it-IT" dirty="0"/>
                    </a:p>
                  </a:txBody>
                  <a:tcPr marL="68580" marR="68580" marT="0" marB="0" anchor="ctr">
                    <a:solidFill>
                      <a:srgbClr val="517DF0"/>
                    </a:solidFill>
                  </a:tcPr>
                </a:tc>
                <a:tc>
                  <a:txBody>
                    <a:bodyPr/>
                    <a:lstStyle/>
                    <a:p>
                      <a:pPr algn="l">
                        <a:lnSpc>
                          <a:spcPct val="107000"/>
                        </a:lnSpc>
                        <a:spcAft>
                          <a:spcPts val="0"/>
                        </a:spcAft>
                      </a:pPr>
                      <a:r>
                        <a:rPr lang="en-GB" sz="2500" dirty="0" err="1">
                          <a:effectLst/>
                          <a:latin typeface="Calibri" panose="020F0502020204030204" pitchFamily="34" charset="0"/>
                          <a:ea typeface="Calibri" panose="020F0502020204030204" pitchFamily="34" charset="0"/>
                        </a:rPr>
                        <a:t>Maßgeschneiderte</a:t>
                      </a:r>
                      <a:r>
                        <a:rPr lang="en-GB" sz="2500" dirty="0">
                          <a:effectLst/>
                          <a:latin typeface="Calibri" panose="020F0502020204030204" pitchFamily="34" charset="0"/>
                          <a:ea typeface="Calibri" panose="020F0502020204030204" pitchFamily="34" charset="0"/>
                        </a:rPr>
                        <a:t> </a:t>
                      </a:r>
                      <a:r>
                        <a:rPr lang="en-GB" sz="2500" dirty="0" err="1">
                          <a:effectLst/>
                          <a:latin typeface="Calibri" panose="020F0502020204030204" pitchFamily="34" charset="0"/>
                          <a:ea typeface="Calibri" panose="020F0502020204030204" pitchFamily="34" charset="0"/>
                        </a:rPr>
                        <a:t>Bildungswege</a:t>
                      </a:r>
                      <a:r>
                        <a:rPr lang="en-GB" sz="2500" dirty="0">
                          <a:effectLst/>
                          <a:latin typeface="Calibri" panose="020F0502020204030204" pitchFamily="34" charset="0"/>
                          <a:ea typeface="Calibri" panose="020F0502020204030204" pitchFamily="34" charset="0"/>
                        </a:rPr>
                        <a:t>
</a:t>
                      </a:r>
                    </a:p>
                  </a:txBody>
                  <a:tcPr marL="68580" marR="68580" marT="0" marB="0" anchor="ctr">
                    <a:solidFill>
                      <a:srgbClr val="517DF0"/>
                    </a:solidFill>
                  </a:tcPr>
                </a:tc>
                <a:tc>
                  <a:txBody>
                    <a:bodyPr/>
                    <a:lstStyle/>
                    <a:p>
                      <a:pPr algn="l">
                        <a:lnSpc>
                          <a:spcPct val="107000"/>
                        </a:lnSpc>
                        <a:spcAft>
                          <a:spcPts val="0"/>
                        </a:spcAft>
                      </a:pPr>
                      <a:r>
                        <a:rPr lang="en-GB" sz="2500" dirty="0" err="1">
                          <a:effectLst/>
                          <a:latin typeface="Calibri" panose="020F0502020204030204" pitchFamily="34" charset="0"/>
                          <a:ea typeface="Calibri" panose="020F0502020204030204" pitchFamily="34" charset="0"/>
                        </a:rPr>
                        <a:t>Datenschutz</a:t>
                      </a:r>
                      <a:r>
                        <a:rPr lang="en-GB" sz="2500" dirty="0">
                          <a:effectLst/>
                          <a:latin typeface="Calibri" panose="020F0502020204030204" pitchFamily="34" charset="0"/>
                          <a:ea typeface="Calibri" panose="020F0502020204030204" pitchFamily="34" charset="0"/>
                        </a:rPr>
                        <a:t> und </a:t>
                      </a:r>
                      <a:r>
                        <a:rPr lang="en-GB" sz="2500" dirty="0" err="1">
                          <a:effectLst/>
                          <a:latin typeface="Calibri" panose="020F0502020204030204" pitchFamily="34" charset="0"/>
                          <a:ea typeface="Calibri" panose="020F0502020204030204" pitchFamily="34" charset="0"/>
                        </a:rPr>
                        <a:t>Digitalisierung</a:t>
                      </a:r>
                      <a:r>
                        <a:rPr lang="en-GB" sz="2500" dirty="0">
                          <a:effectLst/>
                          <a:latin typeface="Calibri" panose="020F0502020204030204" pitchFamily="34" charset="0"/>
                          <a:ea typeface="Calibri" panose="020F0502020204030204" pitchFamily="34" charset="0"/>
                        </a:rPr>
                        <a:t> </a:t>
                      </a:r>
                      <a:r>
                        <a:rPr lang="en-GB" sz="2500" dirty="0" err="1">
                          <a:effectLst/>
                          <a:latin typeface="Calibri" panose="020F0502020204030204" pitchFamily="34" charset="0"/>
                          <a:ea typeface="Calibri" panose="020F0502020204030204" pitchFamily="34" charset="0"/>
                        </a:rPr>
                        <a:t>allgemein</a:t>
                      </a:r>
                      <a:r>
                        <a:rPr lang="en-GB" sz="2500" dirty="0">
                          <a:effectLst/>
                          <a:latin typeface="Calibri" panose="020F0502020204030204" pitchFamily="34" charset="0"/>
                          <a:ea typeface="Calibri" panose="020F0502020204030204" pitchFamily="34" charset="0"/>
                        </a:rPr>
                        <a:t>
</a:t>
                      </a:r>
                    </a:p>
                  </a:txBody>
                  <a:tcPr marL="68580" marR="68580" marT="0" marB="0" anchor="ctr">
                    <a:solidFill>
                      <a:srgbClr val="517DF0"/>
                    </a:solidFill>
                  </a:tcPr>
                </a:tc>
                <a:extLst>
                  <a:ext uri="{0D108BD9-81ED-4DB2-BD59-A6C34878D82A}">
                    <a16:rowId xmlns:a16="http://schemas.microsoft.com/office/drawing/2014/main" val="2244537408"/>
                  </a:ext>
                </a:extLst>
              </a:tr>
              <a:tr h="3814590">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Deutsche Familienunternehmen scheinen die Chance einer langfristig orientierten strategischen Planung zu verpassen. Die Überwindung dieser Management-Voreingenommenheit ist von entscheidender Bedeutung, um die Geschäftskontinuität und die effektive Integration der neuen Generation zu gewährleisten: In dieser Hinsicht gibt es Schulungs- und Unterstützungsressourcen, die jedoch hauptsächlich von externen Beratern und Beratungsprogrammen bereitgestellt werden.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Die Herausforderungen, die mit der Generationenübergabe des Familienunternehmens einhergehen, werden auch durch den Mangel an Fachkräften und neuen Auszubildenden verschärft. Dies ist umso dringlicher, als diese Unternehmen eher in ländlichen Gebieten angesiedelt sind. Es erscheint daher unumgänglich, die Attraktivität von Familienunternehmen als Arbeitgeber zu demonstrieren und gleichzeitig politische Maßnahmen zur Verbesserung der Infrastruktur in den ländlichen Regionen und zur Schaffung von Anreizen für die Familienunternehmen zu etablieren.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Ein besonderer Fokus auf Frauen und andere bisher übersehene Gruppen kann den Horizont erweitern und die Suche nach dem am besten geeigneten Kandidaten im Hinblick auf eine langfristig orientierte strategische Planung erleichtern.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CFD5EA"/>
                    </a:solidFill>
                  </a:tcP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Obwohl Familienunternehmen eine sehr wichtige Rolle für die deutsche Wirtschaft spielen und fast 90% aller Unternehmen des privaten Sektors ausmachen, profitieren sie weder von einem spezifischen Unterstützungssystem noch von Ausbildungsangeboten, die "ad hoc" auf ihren betrieblichen Kontext und ihre Bedürfnisse zugeschnitten sind.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Deutsche Familienunternehmen sind von einem gravierenden digitalen Kompetenzrückstand bedroht, der sie am Übergang ins digitale Zeitalter hindert. Die Herausforderung der Digitalisierung liegt oft bei der jüngeren Generation und beklagt andererseits einen allgemeinen Mangel an kohärenten und konsistenten Unterstützungssystemen (d.h. die Zustimmung und den Konsens der Eigentümer).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extLst>
                  <a:ext uri="{0D108BD9-81ED-4DB2-BD59-A6C34878D82A}">
                    <a16:rowId xmlns:a16="http://schemas.microsoft.com/office/drawing/2014/main" val="2979126954"/>
                  </a:ext>
                </a:extLst>
              </a:tr>
              <a:tr h="4137259">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Die Verwendung geeigneter Beratungs- und Aktivierungsschulungen zur Vorbereitung des Generationswechsels kann für die professionelle und motivierende Vorbereitung sowohl des Seniors als auch derjenigen, die die Führung übernehmen werden, nützlich sein.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E9EBF5"/>
                    </a:solidFill>
                  </a:tcP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Thema entstand auf europäischer Ebene, siehe vorherige Seiten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E9EBF5"/>
                    </a:solidFill>
                  </a:tcPr>
                </a:tc>
                <a:tc>
                  <a:txBody>
                    <a:bodyPr/>
                    <a:lstStyle/>
                    <a:p>
                      <a:r>
                        <a:rPr lang="de-DE" sz="2050" kern="1200" dirty="0">
                          <a:solidFill>
                            <a:schemeClr val="dk1"/>
                          </a:solidFill>
                          <a:effectLst/>
                          <a:latin typeface="Calibri" panose="020F0502020204030204" pitchFamily="34" charset="0"/>
                          <a:cs typeface="+mn-cs"/>
                        </a:rPr>
                        <a:t>Thema entstand auf europäischer Ebene, siehe vorherige Seiten
</a:t>
                      </a:r>
                      <a:endParaRPr lang="it-IT" sz="2050" kern="1200" dirty="0">
                        <a:solidFill>
                          <a:schemeClr val="dk1"/>
                        </a:solidFill>
                        <a:effectLst/>
                        <a:latin typeface="Calibri" panose="020F0502020204030204" pitchFamily="34" charset="0"/>
                        <a:cs typeface="+mn-cs"/>
                      </a:endParaRPr>
                    </a:p>
                  </a:txBody>
                  <a:tcPr marL="68580" marR="68580" marT="0" marB="0" anchor="ctr">
                    <a:solidFill>
                      <a:srgbClr val="E9EBF5"/>
                    </a:solidFill>
                  </a:tcP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Es besteht ein besonderer Bedarf an betriebswirtschaftlichen Ausbildungsgängen mit detaillierten Informationen und Instrumenten von der Berufsbildung bis zu den Hochschulsystemen. Ziel ist es, junge Menschen auszubilden, damit sie nicht nur ein neues Unternehmen gründen, sondern auch ein bestehendes übernehmen und vielleicht in vielen seiner Teile erneuern können, aber auch sicherstellen, dass das Kundenportfolio, die Beziehungen zu Banken und Lieferanten, das Netzwerk von Beratern, sein qualifiziertes Personal,  sein Know-how, sein Ruf (Gesamtansatz).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Auch der Digitalisierungsprozess in den meisten Unternehmen, auch in Familienunternehmen, kann die Phase des Generationswechsels sehr unterstützen.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extLst>
                  <a:ext uri="{0D108BD9-81ED-4DB2-BD59-A6C34878D82A}">
                    <a16:rowId xmlns:a16="http://schemas.microsoft.com/office/drawing/2014/main" val="542099366"/>
                  </a:ext>
                </a:extLst>
              </a:tr>
              <a:tr h="2538332">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Das größte Problem, das bei slowenischen Familienunternehmen entdeckt wurde, ist der Generationswechsel, bei dem 2/3 der Unternehmen scheitern. Wichtige Erfolgsfaktoren für einen reibungslosen und effektiven Generationswechsel sind die Fähigkeitsbewertung, der frühzeitige Beginn des Prozesses, die Gewährleistung von Kontinuität und Gleichbehandlung von Einzelpersonen.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Thema entstand auf europäischer Ebene, siehe vorherige Seiten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CFD5EA"/>
                    </a:solidFill>
                  </a:tcPr>
                </a:tc>
                <a:tc>
                  <a:txBody>
                    <a:bodyPr/>
                    <a:lstStyle/>
                    <a:p>
                      <a:r>
                        <a:rPr lang="de-DE" sz="2050" kern="1200" dirty="0">
                          <a:solidFill>
                            <a:schemeClr val="dk1"/>
                          </a:solidFill>
                          <a:effectLst/>
                          <a:latin typeface="Calibri" panose="020F0502020204030204" pitchFamily="34" charset="0"/>
                          <a:cs typeface="+mn-cs"/>
                        </a:rPr>
                        <a:t>Thema entstand auf europäischer Ebene, siehe vorherige Seiten
</a:t>
                      </a:r>
                      <a:endParaRPr lang="it-IT" sz="2050" kern="1200" dirty="0">
                        <a:solidFill>
                          <a:schemeClr val="dk1"/>
                        </a:solidFill>
                        <a:effectLst/>
                        <a:latin typeface="Calibri" panose="020F0502020204030204" pitchFamily="34" charset="0"/>
                        <a:cs typeface="+mn-cs"/>
                      </a:endParaRPr>
                    </a:p>
                  </a:txBody>
                  <a:tcPr marL="68580" marR="68580" marT="0" marB="0" anchor="ctr">
                    <a:solidFill>
                      <a:srgbClr val="CFD5EA"/>
                    </a:solidFill>
                  </a:tcP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Ein Teil der analysierten Literatur hebt die Tatsache hervor, dass Emotionen einen großen Einfluss auf Entscheidungsprozesse haben und die Harmonisierung der Regeln zwischen den Systemen und den relationalen Netzwerken ein ständiges Anliegen des Managements von Familienunternehmen sein sollte.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de-DE" sz="2050" kern="1200" dirty="0">
                          <a:solidFill>
                            <a:schemeClr val="dk1"/>
                          </a:solidFill>
                          <a:effectLst/>
                          <a:latin typeface="Calibri" panose="020F0502020204030204" pitchFamily="34" charset="0"/>
                          <a:ea typeface="Calibri" panose="020F0502020204030204" pitchFamily="34" charset="0"/>
                          <a:cs typeface="+mn-cs"/>
                        </a:rPr>
                        <a:t>Die meisten Beratungsangebote konzentrieren sich auf die steuerliche und finanzielle Regulierung, die den Übergabeprozess begleitet, aber über den organischen Managementrahmen und das Change Management – einschließlich der digitalen Transformation – wird wenig gesprochen.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extLst>
                  <a:ext uri="{0D108BD9-81ED-4DB2-BD59-A6C34878D82A}">
                    <a16:rowId xmlns:a16="http://schemas.microsoft.com/office/drawing/2014/main" val="3489546280"/>
                  </a:ext>
                </a:extLst>
              </a:tr>
              <a:tr h="4261637">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Nur 28% der Familienunternehmen haben Nachfolgeregelungen und nur 12% haben ein autonomes Gremium, um geschäftliche von persönlichen Angelegenheiten zu trennen.
Die Ideale von Anstrengung, Opferbereitschaft und harter Arbeit, die Familienunternehmen charakterisieren, werden zur Grenze, wenn es um die Nachfolge geht.
Das Fehlen eines strategischen Plans für diese Nachfolge ist eine Mischung aus Unwillen und Unwissenheit darüber, wie man sein Protokoll für die Nachfolge erstellt.
</a:t>
                      </a:r>
                      <a:endParaRPr lang="it-IT"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l">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Thema entstand auf europäischer Ebene, siehe vorherige Seiten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r>
                        <a:rPr lang="de-DE" sz="2050" kern="1200" dirty="0">
                          <a:solidFill>
                            <a:schemeClr val="dk1"/>
                          </a:solidFill>
                          <a:effectLst/>
                          <a:latin typeface="Calibri" panose="020F0502020204030204" pitchFamily="34" charset="0"/>
                          <a:ea typeface="Calibri" panose="020F0502020204030204" pitchFamily="34" charset="0"/>
                          <a:cs typeface="+mn-cs"/>
                        </a:rPr>
                        <a:t>Obwohl Tradition einer der positiven Werte von Familienunternehmen ist, könnte sie zu einer Schwäche für das Wachstum des Unternehmens werden. Dies, zusammen mit dem Mangel an Aus- und Weiterbildung, Professionalität, strategischem Ansatz und dem finanziellen Mangel, werden zu einigen der häufigsten Probleme, die Familienunternehmen daran hindern, zu wachsen und zu stärkeren Unternehmen zu werden.
</a:t>
                      </a:r>
                      <a:endParaRPr lang="it-IT" sz="2050" kern="1200" dirty="0">
                        <a:solidFill>
                          <a:schemeClr val="dk1"/>
                        </a:solidFill>
                        <a:effectLst/>
                        <a:latin typeface="Calibri" panose="020F0502020204030204" pitchFamily="34" charset="0"/>
                        <a:cs typeface="+mn-cs"/>
                      </a:endParaRPr>
                    </a:p>
                  </a:txBody>
                  <a:tcPr marL="68580" marR="68580" marT="0" marB="0" anchor="ct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Es besteht die Notwendigkeit, Familienunternehmen mit den geeigneten Instrumenten und Schulungen auszustatten, um ihnen zu helfen, mit diesem Konflikt umzugehen.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E9EBF5"/>
                    </a:solidFill>
                  </a:tcPr>
                </a:tc>
                <a:tc>
                  <a:txBody>
                    <a:bodyPr/>
                    <a:lstStyle/>
                    <a:p>
                      <a:pPr algn="just">
                        <a:lnSpc>
                          <a:spcPct val="107000"/>
                        </a:lnSpc>
                        <a:spcAft>
                          <a:spcPts val="0"/>
                        </a:spcAft>
                      </a:pPr>
                      <a:r>
                        <a:rPr lang="de-DE" sz="2050" kern="1200" dirty="0">
                          <a:solidFill>
                            <a:schemeClr val="dk1"/>
                          </a:solidFill>
                          <a:effectLst/>
                          <a:latin typeface="Calibri" panose="020F0502020204030204" pitchFamily="34" charset="0"/>
                          <a:ea typeface="Calibri" panose="020F0502020204030204" pitchFamily="34" charset="0"/>
                          <a:cs typeface="+mn-cs"/>
                        </a:rPr>
                        <a:t>Thema entstand auf europäischer Ebene, siehe vorherige Seiten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E9EBF5"/>
                    </a:solidFill>
                  </a:tcPr>
                </a:tc>
                <a:extLst>
                  <a:ext uri="{0D108BD9-81ED-4DB2-BD59-A6C34878D82A}">
                    <a16:rowId xmlns:a16="http://schemas.microsoft.com/office/drawing/2014/main" val="2159193700"/>
                  </a:ext>
                </a:extLst>
              </a:tr>
            </a:tbl>
          </a:graphicData>
        </a:graphic>
      </p:graphicFrame>
      <p:pic>
        <p:nvPicPr>
          <p:cNvPr id="3" name="Immagine 2"/>
          <p:cNvPicPr>
            <a:picLocks noChangeAspect="1"/>
          </p:cNvPicPr>
          <p:nvPr/>
        </p:nvPicPr>
        <p:blipFill>
          <a:blip r:embed="rId5"/>
          <a:stretch>
            <a:fillRect/>
          </a:stretch>
        </p:blipFill>
        <p:spPr>
          <a:xfrm>
            <a:off x="558508" y="3356725"/>
            <a:ext cx="1648303" cy="985669"/>
          </a:xfrm>
          <a:prstGeom prst="rect">
            <a:avLst/>
          </a:prstGeom>
          <a:ln>
            <a:solidFill>
              <a:schemeClr val="accent1"/>
            </a:solidFill>
          </a:ln>
        </p:spPr>
      </p:pic>
      <p:pic>
        <p:nvPicPr>
          <p:cNvPr id="7" name="Immagine 6"/>
          <p:cNvPicPr>
            <a:picLocks noChangeAspect="1"/>
          </p:cNvPicPr>
          <p:nvPr/>
        </p:nvPicPr>
        <p:blipFill>
          <a:blip r:embed="rId6"/>
          <a:stretch>
            <a:fillRect/>
          </a:stretch>
        </p:blipFill>
        <p:spPr>
          <a:xfrm>
            <a:off x="558507" y="11635558"/>
            <a:ext cx="1612309" cy="974023"/>
          </a:xfrm>
          <a:prstGeom prst="rect">
            <a:avLst/>
          </a:prstGeom>
          <a:ln>
            <a:solidFill>
              <a:schemeClr val="accent1"/>
            </a:solidFill>
          </a:ln>
        </p:spPr>
      </p:pic>
      <p:pic>
        <p:nvPicPr>
          <p:cNvPr id="10" name="Immagine 9"/>
          <p:cNvPicPr>
            <a:picLocks noChangeAspect="1"/>
          </p:cNvPicPr>
          <p:nvPr/>
        </p:nvPicPr>
        <p:blipFill>
          <a:blip r:embed="rId7"/>
          <a:stretch>
            <a:fillRect/>
          </a:stretch>
        </p:blipFill>
        <p:spPr>
          <a:xfrm>
            <a:off x="576505" y="14708824"/>
            <a:ext cx="1612308" cy="1071968"/>
          </a:xfrm>
          <a:prstGeom prst="rect">
            <a:avLst/>
          </a:prstGeom>
          <a:ln>
            <a:solidFill>
              <a:schemeClr val="accent1"/>
            </a:solidFill>
          </a:ln>
        </p:spPr>
      </p:pic>
      <p:pic>
        <p:nvPicPr>
          <p:cNvPr id="1026" name="Picture 2" descr="Flag of Italy - Wikipedi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508" y="7874274"/>
            <a:ext cx="1612308" cy="112605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16" name="CasellaDiTesto 15">
            <a:extLst>
              <a:ext uri="{FF2B5EF4-FFF2-40B4-BE49-F238E27FC236}">
                <a16:creationId xmlns:a16="http://schemas.microsoft.com/office/drawing/2014/main" id="{2FED544A-9E51-334D-B511-DC51A7CCCCF8}"/>
              </a:ext>
            </a:extLst>
          </p:cNvPr>
          <p:cNvSpPr txBox="1"/>
          <p:nvPr/>
        </p:nvSpPr>
        <p:spPr>
          <a:xfrm>
            <a:off x="2479420" y="0"/>
            <a:ext cx="21310400" cy="1569660"/>
          </a:xfrm>
          <a:prstGeom prst="rect">
            <a:avLst/>
          </a:prstGeom>
          <a:noFill/>
        </p:spPr>
        <p:txBody>
          <a:bodyPr wrap="square">
            <a:spAutoFit/>
          </a:bodyPr>
          <a:lstStyle/>
          <a:p>
            <a:pPr defTabSz="914369"/>
            <a:r>
              <a:rPr lang="de-DE" sz="4800" b="1" dirty="0">
                <a:solidFill>
                  <a:srgbClr val="517DF0"/>
                </a:solidFill>
                <a:ea typeface="Microsoft Sans Serif" panose="020B0604020202020204" pitchFamily="34" charset="0"/>
                <a:cs typeface="Microsoft Sans Serif" panose="020B0604020202020204" pitchFamily="34" charset="0"/>
              </a:rPr>
              <a:t>POLITISCHE EMPFEHLUNGEN – Kritische Interventionsbereiche pro Land
</a:t>
            </a:r>
            <a:endParaRPr lang="en-US" sz="4800" b="1" dirty="0">
              <a:solidFill>
                <a:srgbClr val="517DF0"/>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248310574"/>
      </p:ext>
    </p:extLst>
  </p:cSld>
  <p:clrMapOvr>
    <a:masterClrMapping/>
  </p:clrMapOvr>
</p:sld>
</file>

<file path=ppt/theme/theme1.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849</Words>
  <Application>Microsoft Office PowerPoint</Application>
  <PresentationFormat>Personalizzato</PresentationFormat>
  <Paragraphs>29</Paragraphs>
  <Slides>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Calibri</vt:lpstr>
      <vt:lpstr>Calibri Light</vt:lpstr>
      <vt:lpstr>Microsoft Sans Serif</vt:lpstr>
      <vt:lpstr>1_Tema di Office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IHF Bruxelles</dc:creator>
  <cp:lastModifiedBy>Alessandra Messana</cp:lastModifiedBy>
  <cp:revision>21</cp:revision>
  <dcterms:created xsi:type="dcterms:W3CDTF">2022-10-24T14:04:44Z</dcterms:created>
  <dcterms:modified xsi:type="dcterms:W3CDTF">2022-10-28T09:54:59Z</dcterms:modified>
</cp:coreProperties>
</file>